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37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44018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5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هارد دیسک: </a:t>
            </a:r>
            <a:r>
              <a:rPr lang="en-US" sz="5250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آشنایی</a:t>
            </a:r>
            <a:r>
              <a:rPr lang="en-US" sz="525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 </a:t>
            </a:r>
            <a:r>
              <a:rPr lang="en-US" sz="5250" b="1" dirty="0" err="1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با</a:t>
            </a:r>
            <a:r>
              <a:rPr lang="en-US" sz="5250" b="1" dirty="0" smtClean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 </a:t>
            </a:r>
            <a:r>
              <a:rPr lang="en-US" sz="5250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انواع آن</a:t>
            </a:r>
            <a:endParaRPr lang="en-US" sz="5250" dirty="0">
              <a:cs typeface="IRAN Sans" panose="020B0400000000000000" pitchFamily="34" charset="-78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44398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هارد دیسک، یکی از مهم‌ترین قطعات سیستم کامپیوتر است. امروزه، با وجود تکنولوژی‌های SSD و هیبریدی، گزینه‌های زیادی برای هارد دیسک وجود دارد.</a:t>
            </a:r>
            <a:endParaRPr lang="en-US" sz="1750" dirty="0">
              <a:cs typeface="IRAN Sans" panose="020B0400000000000000" pitchFamily="34" charset="-78"/>
            </a:endParaRPr>
          </a:p>
        </p:txBody>
      </p:sp>
      <p:sp>
        <p:nvSpPr>
          <p:cNvPr id="7" name="Shape 3"/>
          <p:cNvSpPr/>
          <p:nvPr/>
        </p:nvSpPr>
        <p:spPr>
          <a:xfrm>
            <a:off x="833199" y="5417225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9" y="5424845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99686" y="5400556"/>
            <a:ext cx="228600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</a:t>
            </a:r>
            <a:r>
              <a:rPr lang="en-US" sz="2187" b="1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Hardyab</a:t>
            </a:r>
            <a:r>
              <a:rPr lang="en-US" sz="2187" b="1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.com</a:t>
            </a: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157645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هارد دیسک SSD</a:t>
            </a:r>
            <a:endParaRPr lang="en-US" sz="4374" dirty="0">
              <a:cs typeface="IRAN Sans" panose="020B0400000000000000" pitchFamily="34" charset="-78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2296358"/>
            <a:ext cx="3481149" cy="21514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47254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داخلی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7" name="Text 3"/>
          <p:cNvSpPr/>
          <p:nvPr/>
        </p:nvSpPr>
        <p:spPr>
          <a:xfrm>
            <a:off x="1760220" y="5294828"/>
            <a:ext cx="348114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سرعت بالاتری دارد، از حافظه‌های فلش استفاده می‌کند و بهترین گزینه برای لپ‌تاپ و رایانه‌های قابل حمل است.</a:t>
            </a:r>
            <a:endParaRPr lang="en-US" sz="1750" dirty="0">
              <a:cs typeface="IRAN Sans" panose="020B0400000000000000" pitchFamily="34" charset="-78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625" y="2296358"/>
            <a:ext cx="3481149" cy="21514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74625" y="47254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خارجی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574625" y="5294828"/>
            <a:ext cx="3481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کوچک‌تر و نسبت به هارد دیسک خارجی هارد دیسک سنتی با حجم بسیار بالاتر، سرعت بالاتری دارد و معمولا با کابل USB به کامپیوتر متصل می‌شود.</a:t>
            </a:r>
            <a:endParaRPr lang="en-US" sz="1750" dirty="0">
              <a:cs typeface="IRAN Sans" panose="020B0400000000000000" pitchFamily="34" charset="-78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031" y="2296358"/>
            <a:ext cx="3481149" cy="215145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89031" y="47254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M.2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389031" y="5294828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یک نوع از هارد دیسک داخلی است که توسط تکنولوژی NVMe به پورت M.2 متصل می‌شود. مزیت اصلی این هارد دیسک سرعت بالا، اندازه کوچک و کاربری آسان است.</a:t>
            </a:r>
            <a:endParaRPr lang="en-US" sz="1750" dirty="0">
              <a:cs typeface="IRAN Sans" panose="020B0400000000000000" pitchFamily="34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969764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هارد دیسک HDD</a:t>
            </a:r>
            <a:endParaRPr lang="en-US" sz="4374" dirty="0">
              <a:cs typeface="IRAN Sans" panose="020B0400000000000000" pitchFamily="34" charset="-78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1997393"/>
            <a:ext cx="9306401" cy="1369100"/>
          </a:xfrm>
          <a:prstGeom prst="roundRect">
            <a:avLst>
              <a:gd name="adj" fmla="val 9738"/>
            </a:avLst>
          </a:prstGeom>
          <a:solidFill>
            <a:srgbClr val="EEEFF5"/>
          </a:solidFill>
          <a:ln/>
        </p:spPr>
      </p:sp>
      <p:sp>
        <p:nvSpPr>
          <p:cNvPr id="7" name="Text 3"/>
          <p:cNvSpPr/>
          <p:nvPr/>
        </p:nvSpPr>
        <p:spPr>
          <a:xfrm>
            <a:off x="4712970" y="2219563"/>
            <a:ext cx="2270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نسبت قیمت به حجم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8" name="Text 4"/>
          <p:cNvSpPr/>
          <p:nvPr/>
        </p:nvSpPr>
        <p:spPr>
          <a:xfrm>
            <a:off x="4712970" y="2788920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با توجه به حجم بالایی که دارند، هارد دیسک‌های سنتی ارزان‌تر از سایر گزینه‌ها می‌باشند.</a:t>
            </a:r>
            <a:endParaRPr lang="en-US" sz="1750" dirty="0">
              <a:cs typeface="IRAN Sans" panose="020B0400000000000000" pitchFamily="34" charset="-78"/>
            </a:endParaRPr>
          </a:p>
        </p:txBody>
      </p:sp>
      <p:sp>
        <p:nvSpPr>
          <p:cNvPr id="9" name="Shape 5"/>
          <p:cNvSpPr/>
          <p:nvPr/>
        </p:nvSpPr>
        <p:spPr>
          <a:xfrm>
            <a:off x="4490799" y="3588663"/>
            <a:ext cx="9306401" cy="1724501"/>
          </a:xfrm>
          <a:prstGeom prst="roundRect">
            <a:avLst>
              <a:gd name="adj" fmla="val 7731"/>
            </a:avLst>
          </a:prstGeom>
          <a:solidFill>
            <a:srgbClr val="EEEFF5"/>
          </a:solidFill>
          <a:ln/>
        </p:spPr>
      </p:sp>
      <p:sp>
        <p:nvSpPr>
          <p:cNvPr id="10" name="Text 6"/>
          <p:cNvSpPr/>
          <p:nvPr/>
        </p:nvSpPr>
        <p:spPr>
          <a:xfrm>
            <a:off x="4712970" y="381083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ظرفیت بالا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712970" y="4380190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هارد دیسک‌های سنتی قادر هستند اطلاعات بسیار زیاد را در خود ذخیره کنند، چیزی که در مورد هارد دیسک‌های دیگر به همین اندازه قابل انجام نیست.</a:t>
            </a:r>
            <a:endParaRPr lang="en-US" sz="1750" dirty="0">
              <a:cs typeface="IRAN Sans" panose="020B0400000000000000" pitchFamily="34" charset="-78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490799" y="5535335"/>
            <a:ext cx="9306401" cy="1724501"/>
          </a:xfrm>
          <a:prstGeom prst="roundRect">
            <a:avLst>
              <a:gd name="adj" fmla="val 7731"/>
            </a:avLst>
          </a:prstGeom>
          <a:solidFill>
            <a:srgbClr val="EEEFF5"/>
          </a:solidFill>
          <a:ln/>
        </p:spPr>
      </p:sp>
      <p:sp>
        <p:nvSpPr>
          <p:cNvPr id="13" name="Text 9"/>
          <p:cNvSpPr/>
          <p:nvPr/>
        </p:nvSpPr>
        <p:spPr>
          <a:xfrm>
            <a:off x="4712970" y="57575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رابط‌های متنوع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712970" y="6326862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هارد دیسک‌های سنتی دارای رابط‌های متنوعی هستند، از جمله SATA، SAS و SCSI، به علاوه تنظیمات RAID متعدد.</a:t>
            </a:r>
            <a:endParaRPr lang="en-US" sz="1750" dirty="0">
              <a:cs typeface="IRAN Sans" panose="020B0400000000000000" pitchFamily="34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712589"/>
            <a:ext cx="53340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هارد دیسک‌های هیبریدی</a:t>
            </a:r>
            <a:endParaRPr lang="en-US" sz="4374" dirty="0">
              <a:cs typeface="IRAN Sans" panose="020B0400000000000000" pitchFamily="34" charset="-78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74168" y="1740218"/>
            <a:ext cx="99893" cy="577679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3"/>
          <p:cNvSpPr/>
          <p:nvPr/>
        </p:nvSpPr>
        <p:spPr>
          <a:xfrm>
            <a:off x="5074027" y="2113776"/>
            <a:ext cx="777597" cy="9989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8" name="Shape 4"/>
          <p:cNvSpPr/>
          <p:nvPr/>
        </p:nvSpPr>
        <p:spPr>
          <a:xfrm>
            <a:off x="4574084" y="19138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9" name="Text 5"/>
          <p:cNvSpPr/>
          <p:nvPr/>
        </p:nvSpPr>
        <p:spPr>
          <a:xfrm>
            <a:off x="4766846" y="1955483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1</a:t>
            </a:r>
            <a:endParaRPr lang="en-US" sz="2624" dirty="0">
              <a:cs typeface="IRAN Sans" panose="020B0400000000000000" pitchFamily="34" charset="-78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0461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ترکیب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0461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با ترکیب هارد دیسک سنتی با حافظه‌های فلش SSD، هارد دیسک هیبریدی ظرفیت بالا و سرعت بالا را به همراه دارد.</a:t>
            </a:r>
            <a:endParaRPr lang="en-US" sz="1750" dirty="0">
              <a:cs typeface="IRAN Sans" panose="020B0400000000000000" pitchFamily="34" charset="-78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074027" y="4113431"/>
            <a:ext cx="777597" cy="9989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3" name="Shape 9"/>
          <p:cNvSpPr/>
          <p:nvPr/>
        </p:nvSpPr>
        <p:spPr>
          <a:xfrm>
            <a:off x="4574084" y="391346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4" name="Text 10"/>
          <p:cNvSpPr/>
          <p:nvPr/>
        </p:nvSpPr>
        <p:spPr>
          <a:xfrm>
            <a:off x="4732556" y="395513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2</a:t>
            </a:r>
            <a:endParaRPr lang="en-US" sz="2624" dirty="0">
              <a:cs typeface="IRAN Sans" panose="020B0400000000000000" pitchFamily="34" charset="-78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0461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قیمت مناسب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0461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هارد دیسک هیبریدی نسبت به هارد دیسک SSD، ارزان تر است و قابلیت نصب آن روی تمامی سیستم‌های کامپیوتری وجود دارد.</a:t>
            </a:r>
            <a:endParaRPr lang="en-US" sz="1750" dirty="0">
              <a:cs typeface="IRAN Sans" panose="020B0400000000000000" pitchFamily="34" charset="-78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074027" y="6113085"/>
            <a:ext cx="777597" cy="9989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8" name="Shape 14"/>
          <p:cNvSpPr/>
          <p:nvPr/>
        </p:nvSpPr>
        <p:spPr>
          <a:xfrm>
            <a:off x="4574084" y="591312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9" name="Text 15"/>
          <p:cNvSpPr/>
          <p:nvPr/>
        </p:nvSpPr>
        <p:spPr>
          <a:xfrm>
            <a:off x="4732556" y="595479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3</a:t>
            </a:r>
            <a:endParaRPr lang="en-US" sz="2624" dirty="0">
              <a:cs typeface="IRAN Sans" panose="020B0400000000000000" pitchFamily="34" charset="-78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6046113" y="59616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مصرف انرژی کمتر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60461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مصرف انرژی هارد دیسک هیبریدی کمتر از هارد دیسک سنتی تر و حتی در برابر هارد دیسک SSD نیز بازده بهتری دارد.</a:t>
            </a:r>
            <a:endParaRPr lang="en-US" sz="1750" dirty="0">
              <a:cs typeface="IRAN Sans" panose="020B0400000000000000" pitchFamily="34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51304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ابعاد هارد دیسک‌ها</a:t>
            </a:r>
            <a:endParaRPr lang="en-US" sz="4374" dirty="0">
              <a:cs typeface="IRAN Sans" panose="020B0400000000000000" pitchFamily="34" charset="-78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2651760"/>
            <a:ext cx="3481149" cy="21514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50808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2.5 اینچ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7" name="Text 3"/>
          <p:cNvSpPr/>
          <p:nvPr/>
        </p:nvSpPr>
        <p:spPr>
          <a:xfrm>
            <a:off x="1760220" y="5650230"/>
            <a:ext cx="348114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معمولاً برای کاربری در لپ‌تاپ‌ها، کنسول‌های بازی، و رایانه‌های قابل حمل مورد استفاده قرار می‌گیرد.</a:t>
            </a:r>
            <a:endParaRPr lang="en-US" sz="1750" dirty="0">
              <a:cs typeface="IRAN Sans" panose="020B0400000000000000" pitchFamily="34" charset="-78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625" y="2651760"/>
            <a:ext cx="3481149" cy="21514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74625" y="50808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3.5 اینچ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574625" y="5650230"/>
            <a:ext cx="348114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برای رایانه‌های شخصی، ورک‌استیشن‌ها، سرورها و مراکز داده استفاده می‌شود.</a:t>
            </a:r>
            <a:endParaRPr lang="en-US" sz="1750" dirty="0">
              <a:cs typeface="IRAN Sans" panose="020B0400000000000000" pitchFamily="34" charset="-78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031" y="2651760"/>
            <a:ext cx="3481149" cy="215145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89031" y="50808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5.25 اینچ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389031" y="5650230"/>
            <a:ext cx="348114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این هارد دیسک در قدیم استفاده می‌شد و برای CD-ROM و DVD-ROM استفاده می‌شد.</a:t>
            </a:r>
            <a:endParaRPr lang="en-US" sz="1750" dirty="0">
              <a:cs typeface="IRAN Sans" panose="020B0400000000000000" pitchFamily="34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866" y="871776"/>
            <a:ext cx="7124700" cy="6617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12"/>
              </a:lnSpc>
              <a:buNone/>
            </a:pPr>
            <a:r>
              <a:rPr lang="en-US" sz="4169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پیشرفت‌های تکنولوژی هارد دیسک</a:t>
            </a:r>
            <a:endParaRPr lang="en-US" sz="4169" dirty="0">
              <a:cs typeface="IRAN Sans" panose="020B0400000000000000" pitchFamily="34" charset="-78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21900" y="1851184"/>
            <a:ext cx="95250" cy="5506522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3"/>
          <p:cNvSpPr/>
          <p:nvPr/>
        </p:nvSpPr>
        <p:spPr>
          <a:xfrm>
            <a:off x="5007769" y="2207181"/>
            <a:ext cx="741283" cy="9525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8" name="Shape 4"/>
          <p:cNvSpPr/>
          <p:nvPr/>
        </p:nvSpPr>
        <p:spPr>
          <a:xfrm>
            <a:off x="4531281" y="2016681"/>
            <a:ext cx="476488" cy="476488"/>
          </a:xfrm>
          <a:prstGeom prst="roundRect">
            <a:avLst>
              <a:gd name="adj" fmla="val 26671"/>
            </a:avLst>
          </a:prstGeom>
          <a:solidFill>
            <a:srgbClr val="EEEFF5"/>
          </a:solidFill>
          <a:ln/>
        </p:spPr>
      </p:sp>
      <p:sp>
        <p:nvSpPr>
          <p:cNvPr id="9" name="Text 5"/>
          <p:cNvSpPr/>
          <p:nvPr/>
        </p:nvSpPr>
        <p:spPr>
          <a:xfrm>
            <a:off x="4712375" y="2056328"/>
            <a:ext cx="114300" cy="3970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7"/>
              </a:lnSpc>
              <a:buNone/>
            </a:pPr>
            <a:r>
              <a:rPr lang="en-US" sz="2502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1</a:t>
            </a:r>
            <a:endParaRPr lang="en-US" sz="2502" dirty="0">
              <a:cs typeface="IRAN Sans" panose="020B0400000000000000" pitchFamily="34" charset="-78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934432" y="2062877"/>
            <a:ext cx="2232660" cy="330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6"/>
              </a:lnSpc>
              <a:buNone/>
            </a:pPr>
            <a:r>
              <a:rPr lang="en-US" sz="208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شکستن رکورد سرعت</a:t>
            </a:r>
            <a:endParaRPr lang="en-US" sz="2085" dirty="0">
              <a:cs typeface="IRAN Sans" panose="020B0400000000000000" pitchFamily="34" charset="-78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934432" y="2605564"/>
            <a:ext cx="7901702" cy="677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8"/>
              </a:lnSpc>
              <a:buNone/>
            </a:pPr>
            <a:r>
              <a:rPr lang="en-US" sz="166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هارد دیسک سنتی با سرعت گردش ۷۲۰۰ دور در دقیقه در سال ۲۰۰۸ توسط وسترن دیجیتال معرفی شد. اما امروزه هارد دیسک‌های SSD قادرند تا به بیش از ۵ گیگابایت در ثانیه داده انتقال دهند.</a:t>
            </a:r>
            <a:endParaRPr lang="en-US" sz="1668" dirty="0">
              <a:cs typeface="IRAN Sans" panose="020B0400000000000000" pitchFamily="34" charset="-78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007769" y="4113252"/>
            <a:ext cx="741283" cy="9525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3" name="Shape 9"/>
          <p:cNvSpPr/>
          <p:nvPr/>
        </p:nvSpPr>
        <p:spPr>
          <a:xfrm>
            <a:off x="4531281" y="3922752"/>
            <a:ext cx="476488" cy="476488"/>
          </a:xfrm>
          <a:prstGeom prst="roundRect">
            <a:avLst>
              <a:gd name="adj" fmla="val 26671"/>
            </a:avLst>
          </a:prstGeom>
          <a:solidFill>
            <a:srgbClr val="EEEFF5"/>
          </a:solidFill>
          <a:ln/>
        </p:spPr>
      </p:sp>
      <p:sp>
        <p:nvSpPr>
          <p:cNvPr id="14" name="Text 10"/>
          <p:cNvSpPr/>
          <p:nvPr/>
        </p:nvSpPr>
        <p:spPr>
          <a:xfrm>
            <a:off x="4681895" y="3962400"/>
            <a:ext cx="175260" cy="3970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7"/>
              </a:lnSpc>
              <a:buNone/>
            </a:pPr>
            <a:r>
              <a:rPr lang="en-US" sz="2502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2</a:t>
            </a:r>
            <a:endParaRPr lang="en-US" sz="2502" dirty="0">
              <a:cs typeface="IRAN Sans" panose="020B0400000000000000" pitchFamily="34" charset="-78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934432" y="3968948"/>
            <a:ext cx="2118003" cy="330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6"/>
              </a:lnSpc>
              <a:buNone/>
            </a:pPr>
            <a:r>
              <a:rPr lang="en-US" sz="208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شدت‌تر و کوچک‌تر</a:t>
            </a:r>
            <a:endParaRPr lang="en-US" sz="2085" dirty="0">
              <a:cs typeface="IRAN Sans" panose="020B0400000000000000" pitchFamily="34" charset="-78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934432" y="4511635"/>
            <a:ext cx="7901702" cy="677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8"/>
              </a:lnSpc>
              <a:buNone/>
            </a:pPr>
            <a:r>
              <a:rPr lang="en-US" sz="166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تکنولوژی SMR اجازه می‌دهد تا داده‌ها روی صفحات هارد دیسک چگال‌تر، سخت‌تر و کوچک‌تر باشند. باعث می‌شود حجم هارد دیسک‌ها کاهش یابد و باعث افزایش ظرفیت شود.</a:t>
            </a:r>
            <a:endParaRPr lang="en-US" sz="1668" dirty="0">
              <a:cs typeface="IRAN Sans" panose="020B0400000000000000" pitchFamily="34" charset="-78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007769" y="6019324"/>
            <a:ext cx="741283" cy="9525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8" name="Shape 14"/>
          <p:cNvSpPr/>
          <p:nvPr/>
        </p:nvSpPr>
        <p:spPr>
          <a:xfrm>
            <a:off x="4531281" y="5828824"/>
            <a:ext cx="476488" cy="476488"/>
          </a:xfrm>
          <a:prstGeom prst="roundRect">
            <a:avLst>
              <a:gd name="adj" fmla="val 26671"/>
            </a:avLst>
          </a:prstGeom>
          <a:solidFill>
            <a:srgbClr val="EEEFF5"/>
          </a:solidFill>
          <a:ln/>
        </p:spPr>
      </p:sp>
      <p:sp>
        <p:nvSpPr>
          <p:cNvPr id="19" name="Text 15"/>
          <p:cNvSpPr/>
          <p:nvPr/>
        </p:nvSpPr>
        <p:spPr>
          <a:xfrm>
            <a:off x="4681895" y="5868472"/>
            <a:ext cx="175260" cy="3970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7"/>
              </a:lnSpc>
              <a:buNone/>
            </a:pPr>
            <a:r>
              <a:rPr lang="en-US" sz="2502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3</a:t>
            </a:r>
            <a:endParaRPr lang="en-US" sz="2502" dirty="0">
              <a:cs typeface="IRAN Sans" panose="020B0400000000000000" pitchFamily="34" charset="-78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5934432" y="5875020"/>
            <a:ext cx="2240280" cy="330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6"/>
              </a:lnSpc>
              <a:buNone/>
            </a:pPr>
            <a:r>
              <a:rPr lang="en-US" sz="208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مقاومت در برابر شوک</a:t>
            </a:r>
            <a:endParaRPr lang="en-US" sz="2085" dirty="0">
              <a:cs typeface="IRAN Sans" panose="020B0400000000000000" pitchFamily="34" charset="-78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5934432" y="6417707"/>
            <a:ext cx="7901702" cy="677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8"/>
              </a:lnSpc>
              <a:buNone/>
            </a:pPr>
            <a:r>
              <a:rPr lang="en-US" sz="166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هارد دیسک‌های SSD در برابر شوک‌های بدون هشدار، مقاومت بیشتری نسبت به هارد دیسک‌های سنتی دارند و از این رو برای رایانه‌های قابل حمل مناسب‌تر می‌باشند.</a:t>
            </a:r>
            <a:endParaRPr lang="en-US" sz="1668" dirty="0">
              <a:cs typeface="IRAN Sans" panose="020B0400000000000000" pitchFamily="34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2394466"/>
            <a:ext cx="76428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نکاتی برای تهیه هارد دیسک مناسب</a:t>
            </a:r>
            <a:endParaRPr lang="en-US" sz="4374" dirty="0">
              <a:cs typeface="IRAN Sans" panose="020B0400000000000000" pitchFamily="34" charset="-78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60220" y="36442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سرعت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60220" y="4213622"/>
            <a:ext cx="33416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سرعت انتقال داده‌ها در هارد دیسک‌های SSD بهتر است، بنابراین اگر در جستجوی سرعت هستید باید هارد دیسک SSD را انتخاب کنید.</a:t>
            </a:r>
            <a:endParaRPr lang="en-US" sz="1750" dirty="0">
              <a:cs typeface="IRAN Sans" panose="020B0400000000000000" pitchFamily="34" charset="-78"/>
            </a:endParaRPr>
          </a:p>
        </p:txBody>
      </p:sp>
      <p:sp>
        <p:nvSpPr>
          <p:cNvPr id="7" name="Text 4"/>
          <p:cNvSpPr/>
          <p:nvPr/>
        </p:nvSpPr>
        <p:spPr>
          <a:xfrm>
            <a:off x="5651421" y="36442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ظرفیت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8" name="Text 5"/>
          <p:cNvSpPr/>
          <p:nvPr/>
        </p:nvSpPr>
        <p:spPr>
          <a:xfrm>
            <a:off x="5651421" y="4213622"/>
            <a:ext cx="33416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ظرفیت هارد دیسک سبک و باریک، بیشتر از هارد دیسک سنتی کوچک می‌شود و بنابراین به عنوان هارد دیسک حمل شونده، محبوبند.</a:t>
            </a:r>
            <a:endParaRPr lang="en-US" sz="1750" dirty="0">
              <a:cs typeface="IRAN Sans" panose="020B0400000000000000" pitchFamily="34" charset="-78"/>
            </a:endParaRPr>
          </a:p>
        </p:txBody>
      </p:sp>
      <p:sp>
        <p:nvSpPr>
          <p:cNvPr id="9" name="Text 6"/>
          <p:cNvSpPr/>
          <p:nvPr/>
        </p:nvSpPr>
        <p:spPr>
          <a:xfrm>
            <a:off x="9542621" y="36442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IRAN Sans" panose="020B0400000000000000" pitchFamily="34" charset="-78"/>
              </a:rPr>
              <a:t>سر و صدا</a:t>
            </a:r>
            <a:endParaRPr lang="en-US" sz="2187" dirty="0">
              <a:cs typeface="IRAN Sans" panose="020B0400000000000000" pitchFamily="34" charset="-78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542621" y="4213622"/>
            <a:ext cx="33416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IRAN Sans" panose="020B0400000000000000" pitchFamily="34" charset="-78"/>
              </a:rPr>
              <a:t>هارد دیسک‌های SSD بسیار کمسر و کم‌صدا هستند، در حالی که هارد دیسک‌های سنتی یک مقدار صدای بیشتری دارند.</a:t>
            </a:r>
            <a:endParaRPr lang="en-US" sz="1750" dirty="0">
              <a:cs typeface="IRAN Sans" panose="020B0400000000000000" pitchFamily="34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537</Words>
  <Application>Microsoft Office PowerPoint</Application>
  <PresentationFormat>Custom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Barlow</vt:lpstr>
      <vt:lpstr>Calibri</vt:lpstr>
      <vt:lpstr>IRAN Sans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MilaD</cp:lastModifiedBy>
  <cp:revision>2</cp:revision>
  <dcterms:created xsi:type="dcterms:W3CDTF">2023-11-29T02:22:00Z</dcterms:created>
  <dcterms:modified xsi:type="dcterms:W3CDTF">2023-11-29T02:30:36Z</dcterms:modified>
</cp:coreProperties>
</file>